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257" r:id="rId2"/>
    <p:sldId id="263" r:id="rId3"/>
    <p:sldId id="275" r:id="rId4"/>
    <p:sldId id="276" r:id="rId5"/>
    <p:sldId id="277" r:id="rId6"/>
    <p:sldId id="278" r:id="rId7"/>
    <p:sldId id="279" r:id="rId8"/>
    <p:sldId id="280" r:id="rId9"/>
    <p:sldId id="281" r:id="rId10"/>
    <p:sldId id="293" r:id="rId11"/>
    <p:sldId id="282" r:id="rId12"/>
    <p:sldId id="283" r:id="rId13"/>
    <p:sldId id="284" r:id="rId14"/>
    <p:sldId id="285" r:id="rId15"/>
    <p:sldId id="286" r:id="rId16"/>
    <p:sldId id="287" r:id="rId17"/>
    <p:sldId id="288" r:id="rId18"/>
    <p:sldId id="289" r:id="rId19"/>
    <p:sldId id="290" r:id="rId20"/>
    <p:sldId id="291" r:id="rId21"/>
    <p:sldId id="292" r:id="rId22"/>
    <p:sldId id="258" r:id="rId23"/>
    <p:sldId id="264" r:id="rId24"/>
    <p:sldId id="266" r:id="rId25"/>
    <p:sldId id="270" r:id="rId26"/>
    <p:sldId id="271" r:id="rId27"/>
    <p:sldId id="269" r:id="rId28"/>
    <p:sldId id="262" r:id="rId29"/>
    <p:sldId id="268" r:id="rId30"/>
    <p:sldId id="259" r:id="rId31"/>
    <p:sldId id="267" r:id="rId32"/>
    <p:sldId id="260" r:id="rId33"/>
    <p:sldId id="272" r:id="rId34"/>
    <p:sldId id="273" r:id="rId35"/>
    <p:sldId id="261" r:id="rId3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195" autoAdjust="0"/>
    <p:restoredTop sz="67771" autoAdjust="0"/>
  </p:normalViewPr>
  <p:slideViewPr>
    <p:cSldViewPr>
      <p:cViewPr varScale="1">
        <p:scale>
          <a:sx n="71" d="100"/>
          <a:sy n="71" d="100"/>
        </p:scale>
        <p:origin x="2328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notesMaster" Target="notesMasters/notesMaster1.xml"/><Relationship Id="rId38" Type="http://schemas.openxmlformats.org/officeDocument/2006/relationships/presProps" Target="presProps.xml"/><Relationship Id="rId39" Type="http://schemas.openxmlformats.org/officeDocument/2006/relationships/viewProps" Target="viewProps.xml"/><Relationship Id="rId40" Type="http://schemas.openxmlformats.org/officeDocument/2006/relationships/theme" Target="theme/theme1.xml"/><Relationship Id="rId4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3461D3-0CB6-4C77-8432-160A8AA0DF3D}" type="datetimeFigureOut">
              <a:rPr lang="en-NZ" smtClean="0"/>
              <a:t>30/08/19</a:t>
            </a:fld>
            <a:endParaRPr lang="en-N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0C0572-D58E-4AE5-9B51-0C3472D9131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3002755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NZ" dirty="0" smtClean="0"/>
              <a:t>Huge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NZ" dirty="0" smtClean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NZ" dirty="0" smtClean="0"/>
              <a:t>In a game, or scientific simulation</a:t>
            </a:r>
            <a:r>
              <a:rPr lang="en-NZ" baseline="0" dirty="0" smtClean="0"/>
              <a:t> or other large graphical application, the </a:t>
            </a:r>
            <a:r>
              <a:rPr lang="en-NZ" dirty="0" smtClean="0"/>
              <a:t>world is usually much bigger than the computer screen, so this image might have to be very big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NZ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NZ" dirty="0" smtClean="0"/>
              <a:t>If you need a very large image, or multiple levels, it rapidly becomes very huge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NZ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NZ" dirty="0" smtClean="0"/>
              <a:t>For consoles and older PCs it was impossible, the image could require more RAM than the machine had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NZ" dirty="0" smtClean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NZ" dirty="0" smtClean="0"/>
              <a:t>Rarely see this kind of background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NZ" dirty="0" smtClean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NZ" dirty="0" smtClean="0"/>
              <a:t>Instead, we use a method called “Tile Mapping”.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C1DE02-C006-4F38-873D-E62701AB1734}" type="slidenum">
              <a:rPr lang="en-NZ" smtClean="0"/>
              <a:t>2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0722420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NZ" dirty="0" smtClean="0"/>
              <a:t>Isometric draws the world at 45 degrees. The tiles are diamond shaped (or sometimes hexagonal)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NZ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NZ" dirty="0" smtClean="0"/>
              <a:t>This fools the eye into seeing a diminishing perspective, so it looks sort of 3D. But it’s not. It’s just art magic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NZ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NZ" dirty="0" smtClean="0"/>
              <a:t>Isometric backgrounds are implemented in basically the same way as rectangular tile backgrounds like Bird’s eye and Side-on, but the maths required to line the tiles up is much, much more complicated. We will not do isometric in this class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NZ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NZ" dirty="0" smtClean="0"/>
              <a:t>Heroes of</a:t>
            </a:r>
            <a:r>
              <a:rPr lang="en-NZ" baseline="0" dirty="0" smtClean="0"/>
              <a:t> Might and Magic</a:t>
            </a:r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C1DE02-C006-4F38-873D-E62701AB1734}" type="slidenum">
              <a:rPr lang="en-NZ" smtClean="0"/>
              <a:t>11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0754802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C1DE02-C006-4F38-873D-E62701AB1734}" type="slidenum">
              <a:rPr lang="en-NZ" smtClean="0"/>
              <a:t>12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3907559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C1DE02-C006-4F38-873D-E62701AB1734}" type="slidenum">
              <a:rPr lang="en-NZ" smtClean="0"/>
              <a:t>13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7411949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NZ" dirty="0" smtClean="0"/>
              <a:t>http://reinerstileset.4players.de/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C1DE02-C006-4F38-873D-E62701AB1734}" type="slidenum">
              <a:rPr lang="en-NZ" smtClean="0"/>
              <a:t>14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0884105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NZ" dirty="0" smtClean="0"/>
              <a:t>To look really good, you can make tiles that give smooth transitions between different primary terrain types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NZ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NZ" dirty="0" smtClean="0"/>
              <a:t>Note that N terrain types will require O(N2) transition tiles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C1DE02-C006-4F38-873D-E62701AB1734}" type="slidenum">
              <a:rPr lang="en-NZ" smtClean="0"/>
              <a:t>15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7142965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NZ" dirty="0" smtClean="0"/>
              <a:t>Really good transitions may require many tiles to get from terrain to terrain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C1DE02-C006-4F38-873D-E62701AB1734}" type="slidenum">
              <a:rPr lang="en-NZ" smtClean="0"/>
              <a:t>16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9377729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NZ" dirty="0" smtClean="0"/>
              <a:t>We will be implementing a style of game called a Roguelike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NZ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NZ" dirty="0" smtClean="0"/>
              <a:t>This is basically “dungeon crawler with procedurally generated maps” (we will talk about how to do that in a couple of weeks)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NZ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NZ" dirty="0" smtClean="0"/>
              <a:t>We will be using a </a:t>
            </a:r>
            <a:r>
              <a:rPr lang="en-NZ" dirty="0" err="1" smtClean="0"/>
              <a:t>tilemap</a:t>
            </a:r>
            <a:r>
              <a:rPr lang="en-NZ" dirty="0" smtClean="0"/>
              <a:t> background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NZ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NZ" dirty="0" smtClean="0"/>
              <a:t>The minimum passing requirements will be fairly basic, but you can get some fancy stuff going if you want to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NZ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NZ" dirty="0" smtClean="0"/>
              <a:t>Here are some assorted images from the web...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NZ" dirty="0" smtClean="0"/>
              <a:t>Rogue-likes use bird’s-eye view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NZ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NZ" dirty="0" smtClean="0"/>
              <a:t>This one has a world that is bigger than the computer screen and will use a technique called “scrolling”, where you have a really big background, and you only display the portion of it which is centred around the player character’s current position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C1DE02-C006-4F38-873D-E62701AB1734}" type="slidenum">
              <a:rPr lang="en-NZ" smtClean="0"/>
              <a:t>17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1268021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NZ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C1DE02-C006-4F38-873D-E62701AB1734}" type="slidenum">
              <a:rPr lang="en-NZ" smtClean="0"/>
              <a:t>18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8602368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NZ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C1DE02-C006-4F38-873D-E62701AB1734}" type="slidenum">
              <a:rPr lang="en-NZ" smtClean="0"/>
              <a:t>19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05731355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NZ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C1DE02-C006-4F38-873D-E62701AB1734}" type="slidenum">
              <a:rPr lang="en-NZ" smtClean="0"/>
              <a:t>20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849800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NZ" dirty="0" smtClean="0"/>
              <a:t>You use a small(</a:t>
            </a:r>
            <a:r>
              <a:rPr lang="en-NZ" dirty="0" err="1" smtClean="0"/>
              <a:t>ish</a:t>
            </a:r>
            <a:r>
              <a:rPr lang="en-NZ" dirty="0" smtClean="0"/>
              <a:t>) set of tile images, and lay them down like a tile floor to create the background</a:t>
            </a:r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C1DE02-C006-4F38-873D-E62701AB1734}" type="slidenum">
              <a:rPr lang="en-NZ" smtClean="0"/>
              <a:t>3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59726986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NZ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C1DE02-C006-4F38-873D-E62701AB1734}" type="slidenum">
              <a:rPr lang="en-NZ" smtClean="0"/>
              <a:t>21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23763152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C1DE02-C006-4F38-873D-E62701AB1734}" type="slidenum">
              <a:rPr lang="en-NZ" smtClean="0"/>
              <a:t>22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36239268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NZ" dirty="0" smtClean="0"/>
              <a:t>Preparing for the future</a:t>
            </a:r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C1DE02-C006-4F38-873D-E62701AB1734}" type="slidenum">
              <a:rPr lang="en-NZ" smtClean="0"/>
              <a:t>23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75086036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C1DE02-C006-4F38-873D-E62701AB1734}" type="slidenum">
              <a:rPr lang="en-NZ" smtClean="0"/>
              <a:t>24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21212486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C1DE02-C006-4F38-873D-E62701AB1734}" type="slidenum">
              <a:rPr lang="en-NZ" smtClean="0"/>
              <a:t>25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2024064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NZ" dirty="0" smtClean="0"/>
              <a:t>Ignore</a:t>
            </a:r>
            <a:r>
              <a:rPr lang="en-NZ" baseline="0" dirty="0" smtClean="0"/>
              <a:t> </a:t>
            </a:r>
            <a:r>
              <a:rPr lang="en-NZ" baseline="0" dirty="0" err="1" smtClean="0"/>
              <a:t>LoadMapFromFile</a:t>
            </a:r>
            <a:r>
              <a:rPr lang="en-NZ" baseline="0" dirty="0" smtClean="0"/>
              <a:t>() </a:t>
            </a:r>
            <a:r>
              <a:rPr lang="mr-IN" baseline="0" dirty="0" smtClean="0"/>
              <a:t>–</a:t>
            </a:r>
            <a:r>
              <a:rPr lang="en-NZ" baseline="0" dirty="0" smtClean="0"/>
              <a:t> we will look at this soon</a:t>
            </a:r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C1DE02-C006-4F38-873D-E62701AB1734}" type="slidenum">
              <a:rPr lang="en-NZ" smtClean="0"/>
              <a:t>26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91050955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NZ" dirty="0" smtClean="0"/>
              <a:t>Preparing for the future</a:t>
            </a:r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C1DE02-C006-4F38-873D-E62701AB1734}" type="slidenum">
              <a:rPr lang="en-NZ" smtClean="0"/>
              <a:t>27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64139887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C1DE02-C006-4F38-873D-E62701AB1734}" type="slidenum">
              <a:rPr lang="en-NZ" smtClean="0"/>
              <a:t>28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69527573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NZ" dirty="0" smtClean="0"/>
              <a:t>Preparing for the future</a:t>
            </a:r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C1DE02-C006-4F38-873D-E62701AB1734}" type="slidenum">
              <a:rPr lang="en-NZ" smtClean="0"/>
              <a:t>29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0365086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C1DE02-C006-4F38-873D-E62701AB1734}" type="slidenum">
              <a:rPr lang="en-NZ" smtClean="0"/>
              <a:t>30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531912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C1DE02-C006-4F38-873D-E62701AB1734}" type="slidenum">
              <a:rPr lang="en-NZ" smtClean="0"/>
              <a:t>4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34034902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NZ" dirty="0" smtClean="0"/>
              <a:t>Here is a CSV file you can use in development.</a:t>
            </a:r>
            <a:r>
              <a:rPr lang="en-NZ" baseline="0" dirty="0" smtClean="0"/>
              <a:t> 20 rows by 30 columns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NZ" baseline="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NZ" baseline="0" dirty="0" smtClean="0"/>
              <a:t>Given the tile assignments in my code, (0 = </a:t>
            </a:r>
            <a:r>
              <a:rPr lang="en-NZ" baseline="0" dirty="0" err="1" smtClean="0"/>
              <a:t>tileOne</a:t>
            </a:r>
            <a:r>
              <a:rPr lang="en-NZ" baseline="0" dirty="0" smtClean="0"/>
              <a:t>, 1 = </a:t>
            </a:r>
            <a:r>
              <a:rPr lang="en-NZ" baseline="0" dirty="0" err="1" smtClean="0"/>
              <a:t>tileTwo</a:t>
            </a:r>
            <a:r>
              <a:rPr lang="en-NZ" baseline="0" dirty="0" smtClean="0"/>
              <a:t> and 2 = </a:t>
            </a:r>
            <a:r>
              <a:rPr lang="en-NZ" baseline="0" dirty="0" err="1" smtClean="0"/>
              <a:t>tileThree</a:t>
            </a:r>
            <a:r>
              <a:rPr lang="en-NZ" baseline="0" dirty="0" smtClean="0"/>
              <a:t>)</a:t>
            </a:r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C1DE02-C006-4F38-873D-E62701AB1734}" type="slidenum">
              <a:rPr lang="en-NZ" smtClean="0"/>
              <a:t>31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09226088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C1DE02-C006-4F38-873D-E62701AB1734}" type="slidenum">
              <a:rPr lang="en-NZ" smtClean="0"/>
              <a:t>32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67158009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C1DE02-C006-4F38-873D-E62701AB1734}" type="slidenum">
              <a:rPr lang="en-NZ" smtClean="0"/>
              <a:t>33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92666797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C1DE02-C006-4F38-873D-E62701AB1734}" type="slidenum">
              <a:rPr lang="en-NZ" smtClean="0"/>
              <a:t>34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12600185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C1DE02-C006-4F38-873D-E62701AB1734}" type="slidenum">
              <a:rPr lang="en-NZ" smtClean="0"/>
              <a:t>35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75943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C1DE02-C006-4F38-873D-E62701AB1734}" type="slidenum">
              <a:rPr lang="en-NZ" smtClean="0"/>
              <a:t>5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4225859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C1DE02-C006-4F38-873D-E62701AB1734}" type="slidenum">
              <a:rPr lang="en-NZ" smtClean="0"/>
              <a:t>6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8078941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NZ" dirty="0" smtClean="0"/>
              <a:t>Heroes of</a:t>
            </a:r>
            <a:r>
              <a:rPr lang="en-NZ" baseline="0" dirty="0" smtClean="0"/>
              <a:t> Might and Magic</a:t>
            </a:r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C1DE02-C006-4F38-873D-E62701AB1734}" type="slidenum">
              <a:rPr lang="en-NZ" smtClean="0"/>
              <a:t>7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5819815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NZ" dirty="0" smtClean="0"/>
              <a:t>Heroes of</a:t>
            </a:r>
            <a:r>
              <a:rPr lang="en-NZ" baseline="0" dirty="0" smtClean="0"/>
              <a:t> Might and Magic</a:t>
            </a:r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C1DE02-C006-4F38-873D-E62701AB1734}" type="slidenum">
              <a:rPr lang="en-NZ" smtClean="0"/>
              <a:t>8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1975092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NZ" dirty="0" smtClean="0"/>
              <a:t>Backgrounds are drawn from different viewer perspectives. This is side-on. It uses rectangular tiles and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NZ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NZ" dirty="0" smtClean="0"/>
              <a:t>These</a:t>
            </a:r>
            <a:r>
              <a:rPr lang="en-NZ" baseline="0" dirty="0" smtClean="0"/>
              <a:t> images use multiple layers of background, combined with tile pseudo-transparency, to give an appearance of depth</a:t>
            </a:r>
            <a:r>
              <a:rPr lang="en-NZ" dirty="0" smtClean="0"/>
              <a:t> is very easy to do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NZ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NZ" baseline="0" dirty="0" smtClean="0"/>
              <a:t>If they scroll, they will also use “parallax scrolling” – where the different layers scroll at different speeds” to enhance the illusion</a:t>
            </a:r>
            <a:endParaRPr lang="en-NZ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C1DE02-C006-4F38-873D-E62701AB1734}" type="slidenum">
              <a:rPr lang="en-NZ" smtClean="0"/>
              <a:t>9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095826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NZ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Three layers are moving leftward at different speeds. Their speeds decrease from front to back and correspond to increases in relative distance from the viewer. The ground layer is moving 8 times as fast as the vegetation layer. The vegetation layer is moving two times as fast as the cloud layer</a:t>
            </a:r>
            <a:endParaRPr lang="en-NZ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NZ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NZ" dirty="0" smtClean="0"/>
              <a:t>Cloud layer  - background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NZ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NZ" dirty="0" smtClean="0"/>
              <a:t>Vegetation</a:t>
            </a:r>
            <a:r>
              <a:rPr lang="en-NZ" baseline="0" dirty="0" smtClean="0"/>
              <a:t> layer – middle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NZ" baseline="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NZ" baseline="0" dirty="0" smtClean="0"/>
              <a:t>Ground layer – front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NZ" baseline="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NZ" baseline="0" dirty="0" smtClean="0"/>
              <a:t>Animation</a:t>
            </a:r>
            <a:endParaRPr lang="en-NZ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C1DE02-C006-4F38-873D-E62701AB1734}" type="slidenum">
              <a:rPr lang="en-NZ" smtClean="0"/>
              <a:t>10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5475295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8/30/19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8/30/19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8/30/19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8/30/19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8/30/19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8/30/19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8/30/19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8/30/19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8/30/19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8/30/19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8/30/19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8/30/19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gif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3.gi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4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7.gi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1.JP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4.JP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5.JP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6.JP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7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8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4" Type="http://schemas.openxmlformats.org/officeDocument/2006/relationships/image" Target="../media/image9.jpeg"/><Relationship Id="rId5" Type="http://schemas.openxmlformats.org/officeDocument/2006/relationships/image" Target="../media/image10.jpeg"/><Relationship Id="rId6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2133600"/>
            <a:ext cx="9144000" cy="2300630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/>
          <a:p>
            <a:pPr algn="ctr"/>
            <a:r>
              <a:rPr lang="en-US" sz="4000" b="1" dirty="0"/>
              <a:t>Programming </a:t>
            </a:r>
            <a:r>
              <a:rPr lang="en-US" sz="4000" b="1" dirty="0" smtClean="0"/>
              <a:t>4</a:t>
            </a:r>
            <a:endParaRPr lang="en-US" sz="2500" b="1" dirty="0"/>
          </a:p>
          <a:p>
            <a:pPr algn="ctr"/>
            <a:r>
              <a:rPr lang="en-US" sz="4000" b="1" dirty="0" smtClean="0"/>
              <a:t>06.2 Tile Map</a:t>
            </a:r>
          </a:p>
          <a:p>
            <a:pPr algn="ctr"/>
            <a:endParaRPr lang="en-US" sz="2500" b="1" dirty="0"/>
          </a:p>
          <a:p>
            <a:pPr algn="ctr"/>
            <a:r>
              <a:rPr lang="en-US" sz="4000" b="1" dirty="0"/>
              <a:t>Semester 2</a:t>
            </a:r>
            <a:r>
              <a:rPr lang="en-US" sz="4000" b="1" dirty="0" smtClean="0"/>
              <a:t>, </a:t>
            </a:r>
            <a:r>
              <a:rPr lang="en-US" sz="4000" b="1" dirty="0"/>
              <a:t>2019</a:t>
            </a:r>
          </a:p>
        </p:txBody>
      </p:sp>
    </p:spTree>
    <p:extLst>
      <p:ext uri="{BB962C8B-B14F-4D97-AF65-F5344CB8AC3E}">
        <p14:creationId xmlns:p14="http://schemas.microsoft.com/office/powerpoint/2010/main" val="3320084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20159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US" sz="4000" b="1" dirty="0"/>
          </a:p>
          <a:p>
            <a:pPr lvl="1"/>
            <a:r>
              <a:rPr lang="en-US" sz="3500" b="1" dirty="0" smtClean="0"/>
              <a:t>Tile based – parallax scrolling</a:t>
            </a:r>
            <a:endParaRPr lang="en-US" sz="3500" b="1" dirty="0"/>
          </a:p>
          <a:p>
            <a:pPr lvl="1"/>
            <a:endParaRPr lang="en-US" sz="2500" dirty="0"/>
          </a:p>
          <a:p>
            <a:pPr marL="1657350" lvl="2" indent="-742950">
              <a:buFont typeface="Arial" panose="020B0604020202020204" pitchFamily="34" charset="0"/>
              <a:buChar char="•"/>
            </a:pPr>
            <a:endParaRPr lang="en-US" sz="2500" dirty="0"/>
          </a:p>
        </p:txBody>
      </p:sp>
      <p:grpSp>
        <p:nvGrpSpPr>
          <p:cNvPr id="12" name="Group 11"/>
          <p:cNvGrpSpPr/>
          <p:nvPr/>
        </p:nvGrpSpPr>
        <p:grpSpPr>
          <a:xfrm>
            <a:off x="2018992" y="1752600"/>
            <a:ext cx="5106016" cy="3903311"/>
            <a:chOff x="1600200" y="1600199"/>
            <a:chExt cx="5106016" cy="3903311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00200" y="3616135"/>
              <a:ext cx="2516500" cy="188737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9" name="Picture 8"/>
            <p:cNvPicPr>
              <a:picLocks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89716" y="3616135"/>
              <a:ext cx="2516400" cy="18864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00200" y="1600200"/>
              <a:ext cx="2516500" cy="188737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89716" y="1600199"/>
              <a:ext cx="2516500" cy="188737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834744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20159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US" sz="4000" b="1" dirty="0"/>
          </a:p>
          <a:p>
            <a:pPr lvl="1"/>
            <a:r>
              <a:rPr lang="en-US" sz="3500" b="1" dirty="0" smtClean="0"/>
              <a:t>Tile based – isometric</a:t>
            </a:r>
            <a:endParaRPr lang="en-US" sz="3500" b="1" dirty="0"/>
          </a:p>
          <a:p>
            <a:pPr lvl="1"/>
            <a:endParaRPr lang="en-US" sz="2500" dirty="0"/>
          </a:p>
          <a:p>
            <a:pPr marL="1657350" lvl="2" indent="-742950">
              <a:buFont typeface="Arial" panose="020B0604020202020204" pitchFamily="34" charset="0"/>
              <a:buChar char="•"/>
            </a:pPr>
            <a:endParaRPr lang="en-US" sz="2500" dirty="0"/>
          </a:p>
        </p:txBody>
      </p:sp>
      <p:pic>
        <p:nvPicPr>
          <p:cNvPr id="9" name="Picture 5" descr="homm4_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1367644" y="1524000"/>
            <a:ext cx="6408712" cy="481415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91559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20159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US" sz="4000" b="1" dirty="0"/>
          </a:p>
          <a:p>
            <a:pPr lvl="1"/>
            <a:r>
              <a:rPr lang="en-US" sz="3500" b="1" dirty="0" smtClean="0"/>
              <a:t>Tile sets</a:t>
            </a:r>
            <a:endParaRPr lang="en-US" sz="3500" b="1" dirty="0"/>
          </a:p>
          <a:p>
            <a:pPr lvl="1"/>
            <a:endParaRPr lang="en-US" sz="2500" dirty="0"/>
          </a:p>
          <a:p>
            <a:pPr marL="1657350" lvl="2" indent="-742950">
              <a:buFont typeface="Arial" panose="020B0604020202020204" pitchFamily="34" charset="0"/>
              <a:buChar char="•"/>
            </a:pPr>
            <a:endParaRPr lang="en-US" sz="2500" dirty="0"/>
          </a:p>
        </p:txBody>
      </p:sp>
      <p:pic>
        <p:nvPicPr>
          <p:cNvPr id="4" name="Picture 8"/>
          <p:cNvPicPr>
            <a:picLocks noChangeAspect="1" noChangeArrowheads="1"/>
          </p:cNvPicPr>
          <p:nvPr/>
        </p:nvPicPr>
        <p:blipFill rotWithShape="1">
          <a:blip r:embed="rId3" cstate="print"/>
          <a:srcRect l="1686" t="10883" r="562" b="3602"/>
          <a:stretch/>
        </p:blipFill>
        <p:spPr bwMode="auto">
          <a:xfrm>
            <a:off x="1257300" y="1676400"/>
            <a:ext cx="6629400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124513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20159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US" sz="4000" b="1" dirty="0"/>
          </a:p>
          <a:p>
            <a:pPr lvl="1"/>
            <a:r>
              <a:rPr lang="en-US" sz="3500" b="1" dirty="0" smtClean="0"/>
              <a:t>Tile sets</a:t>
            </a:r>
            <a:endParaRPr lang="en-US" sz="3500" b="1" dirty="0"/>
          </a:p>
          <a:p>
            <a:pPr lvl="1"/>
            <a:endParaRPr lang="en-US" sz="2500" dirty="0"/>
          </a:p>
          <a:p>
            <a:pPr marL="1657350" lvl="2" indent="-742950">
              <a:buFont typeface="Arial" panose="020B0604020202020204" pitchFamily="34" charset="0"/>
              <a:buChar char="•"/>
            </a:pPr>
            <a:endParaRPr lang="en-US" sz="2500" dirty="0"/>
          </a:p>
        </p:txBody>
      </p:sp>
      <p:pic>
        <p:nvPicPr>
          <p:cNvPr id="5" name="Picture 7" descr="BLOCKS2"/>
          <p:cNvPicPr>
            <a:picLocks noChangeAspect="1" noChangeArrowheads="1"/>
          </p:cNvPicPr>
          <p:nvPr/>
        </p:nvPicPr>
        <p:blipFill rotWithShape="1">
          <a:blip r:embed="rId3" cstate="print"/>
          <a:srcRect b="4718"/>
          <a:stretch/>
        </p:blipFill>
        <p:spPr bwMode="auto">
          <a:xfrm>
            <a:off x="508794" y="1371600"/>
            <a:ext cx="8126412" cy="4840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108395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20159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US" sz="4000" b="1" dirty="0"/>
          </a:p>
          <a:p>
            <a:pPr lvl="1"/>
            <a:r>
              <a:rPr lang="en-US" sz="3500" b="1" dirty="0" smtClean="0"/>
              <a:t>Tile sets</a:t>
            </a:r>
            <a:endParaRPr lang="en-US" sz="3500" b="1" dirty="0"/>
          </a:p>
          <a:p>
            <a:pPr lvl="1"/>
            <a:endParaRPr lang="en-US" sz="2500" dirty="0"/>
          </a:p>
          <a:p>
            <a:pPr marL="1657350" lvl="2" indent="-742950">
              <a:buFont typeface="Arial" panose="020B0604020202020204" pitchFamily="34" charset="0"/>
              <a:buChar char="•"/>
            </a:pPr>
            <a:endParaRPr lang="en-US" sz="2500" dirty="0"/>
          </a:p>
        </p:txBody>
      </p:sp>
      <p:pic>
        <p:nvPicPr>
          <p:cNvPr id="4" name="Picture 5" descr="3992_1088389659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827881" y="1676400"/>
            <a:ext cx="7488238" cy="39941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07366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20159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US" sz="4000" b="1" dirty="0"/>
          </a:p>
          <a:p>
            <a:pPr lvl="1"/>
            <a:r>
              <a:rPr lang="en-US" sz="3500" b="1" dirty="0" smtClean="0"/>
              <a:t>Terrain transitions</a:t>
            </a:r>
            <a:endParaRPr lang="en-US" sz="3500" b="1" dirty="0"/>
          </a:p>
          <a:p>
            <a:pPr lvl="1"/>
            <a:endParaRPr lang="en-US" sz="2500" dirty="0"/>
          </a:p>
          <a:p>
            <a:pPr marL="1657350" lvl="2" indent="-742950">
              <a:buFont typeface="Arial" panose="020B0604020202020204" pitchFamily="34" charset="0"/>
              <a:buChar char="•"/>
            </a:pPr>
            <a:endParaRPr lang="en-US" sz="2500" dirty="0"/>
          </a:p>
        </p:txBody>
      </p:sp>
      <p:pic>
        <p:nvPicPr>
          <p:cNvPr id="5" name="Picture 6" descr="TerrainsBefore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043362" y="2832893"/>
            <a:ext cx="1057275" cy="1057275"/>
          </a:xfrm>
          <a:prstGeom prst="rect">
            <a:avLst/>
          </a:prstGeom>
          <a:noFill/>
        </p:spPr>
      </p:pic>
      <p:pic>
        <p:nvPicPr>
          <p:cNvPr id="6" name="Picture 4" descr="TerrainsAfter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28443" y="2832893"/>
            <a:ext cx="3024188" cy="3024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5" descr="TerrainTransitionPrecedence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91369" y="1752600"/>
            <a:ext cx="7561262" cy="839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312123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20159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US" sz="4000" b="1" dirty="0"/>
          </a:p>
          <a:p>
            <a:pPr lvl="1"/>
            <a:r>
              <a:rPr lang="en-US" sz="3500" b="1" dirty="0" smtClean="0"/>
              <a:t>Terrain transitions</a:t>
            </a:r>
            <a:endParaRPr lang="en-US" sz="3500" b="1" dirty="0"/>
          </a:p>
          <a:p>
            <a:pPr lvl="1"/>
            <a:endParaRPr lang="en-US" sz="2500" dirty="0"/>
          </a:p>
          <a:p>
            <a:pPr marL="1657350" lvl="2" indent="-742950">
              <a:buFont typeface="Arial" panose="020B0604020202020204" pitchFamily="34" charset="0"/>
              <a:buChar char="•"/>
            </a:pPr>
            <a:endParaRPr lang="en-US" sz="2500" dirty="0"/>
          </a:p>
        </p:txBody>
      </p:sp>
      <p:pic>
        <p:nvPicPr>
          <p:cNvPr id="8" name="Picture 6" descr="ArtifactGrasslandTransitions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288925" y="2032175"/>
            <a:ext cx="8566150" cy="108426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226381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20159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US" sz="4000" b="1" dirty="0"/>
          </a:p>
          <a:p>
            <a:pPr lvl="1"/>
            <a:r>
              <a:rPr lang="en-US" sz="3500" b="1" dirty="0" smtClean="0"/>
              <a:t>Tile based – Roguelike </a:t>
            </a:r>
            <a:endParaRPr lang="en-US" sz="3500" b="1" dirty="0"/>
          </a:p>
          <a:p>
            <a:pPr lvl="1"/>
            <a:endParaRPr lang="en-US" sz="2500" dirty="0"/>
          </a:p>
          <a:p>
            <a:pPr marL="1657350" lvl="2" indent="-742950">
              <a:buFont typeface="Arial" panose="020B0604020202020204" pitchFamily="34" charset="0"/>
              <a:buChar char="•"/>
            </a:pPr>
            <a:endParaRPr lang="en-US" sz="2500" dirty="0"/>
          </a:p>
        </p:txBody>
      </p:sp>
      <p:pic>
        <p:nvPicPr>
          <p:cNvPr id="4" name="Content Placeholder 4" descr="Dungeon_0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13970" y="1447800"/>
            <a:ext cx="6916059" cy="5187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001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20159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US" sz="4000" b="1" dirty="0"/>
          </a:p>
          <a:p>
            <a:pPr lvl="1"/>
            <a:r>
              <a:rPr lang="en-US" sz="3500" b="1" dirty="0" smtClean="0"/>
              <a:t>Tile based – Roguelike </a:t>
            </a:r>
            <a:endParaRPr lang="en-US" sz="3500" b="1" dirty="0"/>
          </a:p>
          <a:p>
            <a:pPr lvl="1"/>
            <a:endParaRPr lang="en-US" sz="2500" dirty="0"/>
          </a:p>
          <a:p>
            <a:pPr marL="1657350" lvl="2" indent="-742950">
              <a:buFont typeface="Arial" panose="020B0604020202020204" pitchFamily="34" charset="0"/>
              <a:buChar char="•"/>
            </a:pPr>
            <a:endParaRPr lang="en-US" sz="2500" dirty="0"/>
          </a:p>
        </p:txBody>
      </p:sp>
      <p:pic>
        <p:nvPicPr>
          <p:cNvPr id="5" name="Content Placeholder 5" descr="02_dungeontiles_closeup01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05247" y="1600200"/>
            <a:ext cx="6333506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536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20159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US" sz="4000" b="1" dirty="0"/>
          </a:p>
          <a:p>
            <a:pPr lvl="1"/>
            <a:r>
              <a:rPr lang="en-US" sz="3500" b="1" dirty="0" smtClean="0"/>
              <a:t>Tile based – Roguelike </a:t>
            </a:r>
            <a:endParaRPr lang="en-US" sz="3500" b="1" dirty="0"/>
          </a:p>
          <a:p>
            <a:pPr lvl="1"/>
            <a:endParaRPr lang="en-US" sz="2500" dirty="0"/>
          </a:p>
          <a:p>
            <a:pPr marL="1657350" lvl="2" indent="-742950">
              <a:buFont typeface="Arial" panose="020B0604020202020204" pitchFamily="34" charset="0"/>
              <a:buChar char="•"/>
            </a:pPr>
            <a:endParaRPr lang="en-US" sz="2500" dirty="0"/>
          </a:p>
        </p:txBody>
      </p:sp>
      <p:pic>
        <p:nvPicPr>
          <p:cNvPr id="5" name="Content Placeholder 4" descr="6uP7Iy9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7200" y="1676400"/>
            <a:ext cx="8229600" cy="4631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784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20159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US" sz="4000" b="1" dirty="0"/>
          </a:p>
          <a:p>
            <a:pPr lvl="1"/>
            <a:r>
              <a:rPr lang="en-US" sz="3500" b="1" dirty="0" smtClean="0"/>
              <a:t>Single image</a:t>
            </a:r>
            <a:endParaRPr lang="en-US" sz="3500" b="1" dirty="0"/>
          </a:p>
          <a:p>
            <a:pPr lvl="1"/>
            <a:endParaRPr lang="en-US" sz="2500" dirty="0"/>
          </a:p>
          <a:p>
            <a:pPr marL="1657350" lvl="2" indent="-742950">
              <a:buFont typeface="Arial" panose="020B0604020202020204" pitchFamily="34" charset="0"/>
              <a:buChar char="•"/>
            </a:pPr>
            <a:endParaRPr lang="en-US" sz="2500" dirty="0"/>
          </a:p>
        </p:txBody>
      </p:sp>
      <p:pic>
        <p:nvPicPr>
          <p:cNvPr id="4" name="Picture 4" descr="SKY2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1007269" y="1676400"/>
            <a:ext cx="7129462" cy="445611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71779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20159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US" sz="4000" b="1" dirty="0"/>
          </a:p>
          <a:p>
            <a:pPr lvl="1"/>
            <a:r>
              <a:rPr lang="en-US" sz="3500" b="1" dirty="0" smtClean="0"/>
              <a:t>Tile based – Roguelike </a:t>
            </a:r>
            <a:endParaRPr lang="en-US" sz="3500" b="1" dirty="0"/>
          </a:p>
          <a:p>
            <a:pPr lvl="1"/>
            <a:endParaRPr lang="en-US" sz="2500" dirty="0"/>
          </a:p>
          <a:p>
            <a:pPr marL="1657350" lvl="2" indent="-742950">
              <a:buFont typeface="Arial" panose="020B0604020202020204" pitchFamily="34" charset="0"/>
              <a:buChar char="•"/>
            </a:pPr>
            <a:endParaRPr lang="en-US" sz="2500" dirty="0"/>
          </a:p>
        </p:txBody>
      </p:sp>
      <p:pic>
        <p:nvPicPr>
          <p:cNvPr id="4" name="Content Placeholder 7" descr="VimX1EJ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08000" y="1600200"/>
            <a:ext cx="8128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201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20159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US" sz="4000" b="1" dirty="0"/>
          </a:p>
          <a:p>
            <a:pPr lvl="1"/>
            <a:r>
              <a:rPr lang="en-US" sz="3500" b="1" dirty="0" smtClean="0"/>
              <a:t>Tile based – Roguelike </a:t>
            </a:r>
            <a:endParaRPr lang="en-US" sz="3500" b="1" dirty="0"/>
          </a:p>
          <a:p>
            <a:pPr lvl="1"/>
            <a:endParaRPr lang="en-US" sz="2500" dirty="0"/>
          </a:p>
          <a:p>
            <a:pPr marL="1657350" lvl="2" indent="-742950">
              <a:buFont typeface="Arial" panose="020B0604020202020204" pitchFamily="34" charset="0"/>
              <a:buChar char="•"/>
            </a:pPr>
            <a:endParaRPr lang="en-US" sz="2500" dirty="0"/>
          </a:p>
        </p:txBody>
      </p:sp>
      <p:pic>
        <p:nvPicPr>
          <p:cNvPr id="5" name="Content Placeholder 4" descr="Town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62224" y="1600200"/>
            <a:ext cx="6419552" cy="4814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08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27853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US" sz="4000" b="1" dirty="0"/>
          </a:p>
          <a:p>
            <a:pPr lvl="1"/>
            <a:r>
              <a:rPr lang="en-US" sz="3500" b="1" dirty="0" smtClean="0"/>
              <a:t>Implementing a tile background</a:t>
            </a:r>
          </a:p>
          <a:p>
            <a:pPr marL="1657350" lvl="2" indent="-742950">
              <a:buFont typeface="Arial" panose="020B0604020202020204" pitchFamily="34" charset="0"/>
              <a:buChar char="•"/>
            </a:pPr>
            <a:endParaRPr lang="en-US" sz="2500" dirty="0" smtClean="0"/>
          </a:p>
          <a:p>
            <a:pPr marL="1657350" lvl="2" indent="-742950">
              <a:buFont typeface="Arial" panose="020B0604020202020204" pitchFamily="34" charset="0"/>
              <a:buChar char="•"/>
            </a:pPr>
            <a:r>
              <a:rPr lang="en-US" sz="2500" dirty="0" smtClean="0"/>
              <a:t>Number your tiles from 0 to n</a:t>
            </a:r>
          </a:p>
          <a:p>
            <a:pPr marL="1657350" lvl="2" indent="-742950">
              <a:buFont typeface="Arial" panose="020B0604020202020204" pitchFamily="34" charset="0"/>
              <a:buChar char="•"/>
            </a:pPr>
            <a:r>
              <a:rPr lang="en-US" sz="2500" dirty="0" smtClean="0"/>
              <a:t>Make a layout of numbers</a:t>
            </a:r>
          </a:p>
          <a:p>
            <a:pPr marL="1657350" lvl="2" indent="-742950">
              <a:buFont typeface="Arial" panose="020B0604020202020204" pitchFamily="34" charset="0"/>
              <a:buChar char="•"/>
            </a:pPr>
            <a:r>
              <a:rPr lang="en-US" sz="2500" dirty="0" smtClean="0"/>
              <a:t>Translate the layout into a tile background</a:t>
            </a:r>
            <a:endParaRPr lang="en-US" sz="2500" dirty="0"/>
          </a:p>
        </p:txBody>
      </p:sp>
      <p:graphicFrame>
        <p:nvGraphicFramePr>
          <p:cNvPr id="4" name="Group 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2147567"/>
              </p:ext>
            </p:extLst>
          </p:nvPr>
        </p:nvGraphicFramePr>
        <p:xfrm>
          <a:off x="3352800" y="3200400"/>
          <a:ext cx="1463675" cy="2072640"/>
        </p:xfrm>
        <a:graphic>
          <a:graphicData uri="http://schemas.openxmlformats.org/drawingml/2006/table">
            <a:tbl>
              <a:tblPr/>
              <a:tblGrid>
                <a:gridCol w="36671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6512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6671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36512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095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  <a:endParaRPr kumimoji="0" lang="en-NZ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  <a:endParaRPr kumimoji="0" lang="en-NZ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  <a:endParaRPr kumimoji="0" lang="en-NZ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  <a:endParaRPr kumimoji="0" lang="en-NZ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111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  <a:endParaRPr kumimoji="0" lang="en-NZ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  <a:endParaRPr kumimoji="0" lang="en-NZ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  <a:endParaRPr kumimoji="0" lang="en-NZ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  <a:endParaRPr kumimoji="0" lang="en-NZ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095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  <a:endParaRPr kumimoji="0" lang="en-NZ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  <a:endParaRPr kumimoji="0" lang="en-NZ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  <a:endParaRPr kumimoji="0" lang="en-NZ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  <a:endParaRPr kumimoji="0" lang="en-NZ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095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  <a:endParaRPr kumimoji="0" lang="en-NZ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  <a:endParaRPr kumimoji="0" lang="en-NZ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  <a:endParaRPr kumimoji="0" lang="en-NZ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  <a:endParaRPr kumimoji="0" lang="en-NZ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3200400"/>
            <a:ext cx="304800" cy="304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3790140"/>
            <a:ext cx="304800" cy="304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4379880"/>
            <a:ext cx="304800" cy="304800"/>
          </a:xfrm>
          <a:prstGeom prst="rect">
            <a:avLst/>
          </a:prstGeom>
        </p:spPr>
      </p:pic>
      <p:grpSp>
        <p:nvGrpSpPr>
          <p:cNvPr id="40" name="Group 39"/>
          <p:cNvGrpSpPr/>
          <p:nvPr/>
        </p:nvGrpSpPr>
        <p:grpSpPr>
          <a:xfrm>
            <a:off x="5654675" y="3202983"/>
            <a:ext cx="1219200" cy="1219200"/>
            <a:chOff x="4777757" y="2981445"/>
            <a:chExt cx="1219200" cy="121920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77757" y="2981445"/>
              <a:ext cx="304800" cy="30480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82557" y="2981445"/>
              <a:ext cx="304800" cy="304800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77757" y="3286245"/>
              <a:ext cx="304800" cy="304800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82557" y="3286245"/>
              <a:ext cx="304800" cy="304800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77757" y="3591045"/>
              <a:ext cx="304800" cy="304800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82557" y="3591045"/>
              <a:ext cx="304800" cy="304800"/>
            </a:xfrm>
            <a:prstGeom prst="rect">
              <a:avLst/>
            </a:prstGeom>
          </p:spPr>
        </p:pic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87357" y="3591045"/>
              <a:ext cx="304800" cy="304800"/>
            </a:xfrm>
            <a:prstGeom prst="rect">
              <a:avLst/>
            </a:prstGeom>
          </p:spPr>
        </p:pic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92157" y="3591045"/>
              <a:ext cx="304800" cy="304800"/>
            </a:xfrm>
            <a:prstGeom prst="rect">
              <a:avLst/>
            </a:prstGeom>
          </p:spPr>
        </p:pic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77757" y="3895845"/>
              <a:ext cx="304800" cy="304800"/>
            </a:xfrm>
            <a:prstGeom prst="rect">
              <a:avLst/>
            </a:prstGeom>
          </p:spPr>
        </p:pic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82557" y="3895845"/>
              <a:ext cx="304800" cy="304800"/>
            </a:xfrm>
            <a:prstGeom prst="rect">
              <a:avLst/>
            </a:prstGeom>
          </p:spPr>
        </p:pic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87357" y="3895845"/>
              <a:ext cx="304800" cy="304800"/>
            </a:xfrm>
            <a:prstGeom prst="rect">
              <a:avLst/>
            </a:prstGeom>
          </p:spPr>
        </p:pic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92157" y="3895845"/>
              <a:ext cx="304800" cy="304800"/>
            </a:xfrm>
            <a:prstGeom prst="rect">
              <a:avLst/>
            </a:prstGeom>
          </p:spPr>
        </p:pic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87357" y="3286245"/>
              <a:ext cx="304800" cy="304800"/>
            </a:xfrm>
            <a:prstGeom prst="rect">
              <a:avLst/>
            </a:prstGeom>
          </p:spPr>
        </p:pic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87357" y="2981445"/>
              <a:ext cx="304800" cy="304800"/>
            </a:xfrm>
            <a:prstGeom prst="rect">
              <a:avLst/>
            </a:prstGeom>
          </p:spPr>
        </p:pic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92157" y="3286245"/>
              <a:ext cx="304800" cy="304800"/>
            </a:xfrm>
            <a:prstGeom prst="rect">
              <a:avLst/>
            </a:prstGeom>
          </p:spPr>
        </p:pic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92157" y="2981445"/>
              <a:ext cx="304800" cy="304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15952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46320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US" sz="4000" b="1" dirty="0"/>
          </a:p>
          <a:p>
            <a:pPr lvl="1"/>
            <a:r>
              <a:rPr lang="en-US" sz="3500" b="1" dirty="0" smtClean="0"/>
              <a:t>Required classes</a:t>
            </a:r>
          </a:p>
          <a:p>
            <a:pPr marL="1657350" lvl="2" indent="-742950">
              <a:buFont typeface="Arial" panose="020B0604020202020204" pitchFamily="34" charset="0"/>
              <a:buChar char="•"/>
            </a:pPr>
            <a:endParaRPr lang="en-US" sz="2500" dirty="0" smtClean="0"/>
          </a:p>
          <a:p>
            <a:pPr marL="1657350" lvl="2" indent="-742950">
              <a:buFont typeface="Arial" panose="020B0604020202020204" pitchFamily="34" charset="0"/>
              <a:buChar char="•"/>
            </a:pPr>
            <a:r>
              <a:rPr lang="en-US" sz="2500" dirty="0" smtClean="0"/>
              <a:t>Tile</a:t>
            </a:r>
          </a:p>
          <a:p>
            <a:pPr marL="2114550" lvl="3" indent="-742950">
              <a:buFont typeface="Arial" panose="020B0604020202020204" pitchFamily="34" charset="0"/>
              <a:buChar char="•"/>
            </a:pPr>
            <a:r>
              <a:rPr lang="en-US" sz="2000" dirty="0" smtClean="0"/>
              <a:t>Bitmap^ tileBitmap</a:t>
            </a:r>
          </a:p>
          <a:p>
            <a:pPr marL="2114550" lvl="3" indent="-742950">
              <a:buFont typeface="Arial" panose="020B0604020202020204" pitchFamily="34" charset="0"/>
              <a:buChar char="•"/>
            </a:pPr>
            <a:r>
              <a:rPr lang="en-US" sz="2000" dirty="0" smtClean="0"/>
              <a:t>State information – bool isWalkable</a:t>
            </a:r>
          </a:p>
          <a:p>
            <a:pPr marL="1657350" lvl="2" indent="-742950">
              <a:buFont typeface="Arial" panose="020B0604020202020204" pitchFamily="34" charset="0"/>
              <a:buChar char="•"/>
            </a:pPr>
            <a:r>
              <a:rPr lang="en-US" sz="2500" dirty="0" smtClean="0"/>
              <a:t>TileList</a:t>
            </a:r>
          </a:p>
          <a:p>
            <a:pPr marL="2114550" lvl="3" indent="-742950">
              <a:buFont typeface="Arial" panose="020B0604020202020204" pitchFamily="34" charset="0"/>
              <a:buChar char="•"/>
            </a:pPr>
            <a:r>
              <a:rPr lang="en-US" sz="2000" dirty="0" smtClean="0"/>
              <a:t>An array of Tile^</a:t>
            </a:r>
          </a:p>
          <a:p>
            <a:pPr marL="2114550" lvl="3" indent="-742950">
              <a:buFont typeface="Arial" panose="020B0604020202020204" pitchFamily="34" charset="0"/>
              <a:buChar char="•"/>
            </a:pPr>
            <a:r>
              <a:rPr lang="en-US" sz="2000" dirty="0" smtClean="0"/>
              <a:t>Methods to load and access array of Tile^</a:t>
            </a:r>
          </a:p>
          <a:p>
            <a:pPr marL="1657350" lvl="2" indent="-742950">
              <a:buFont typeface="Arial" panose="020B0604020202020204" pitchFamily="34" charset="0"/>
              <a:buChar char="•"/>
            </a:pPr>
            <a:r>
              <a:rPr lang="en-US" sz="2500" dirty="0" smtClean="0"/>
              <a:t>TileMap </a:t>
            </a:r>
          </a:p>
          <a:p>
            <a:pPr marL="2114550" lvl="3" indent="-742950">
              <a:buFont typeface="Arial" panose="020B0604020202020204" pitchFamily="34" charset="0"/>
              <a:buChar char="•"/>
            </a:pPr>
            <a:r>
              <a:rPr lang="en-US" sz="2000" dirty="0" smtClean="0"/>
              <a:t>A 2D array (the map) of indices into TileList’s array</a:t>
            </a:r>
          </a:p>
          <a:p>
            <a:pPr marL="2114550" lvl="3" indent="-742950">
              <a:buFont typeface="Arial" panose="020B0604020202020204" pitchFamily="34" charset="0"/>
              <a:buChar char="•"/>
            </a:pPr>
            <a:r>
              <a:rPr lang="en-US" sz="2000" dirty="0" smtClean="0"/>
              <a:t>Knows how to draw itself</a:t>
            </a:r>
          </a:p>
        </p:txBody>
      </p:sp>
    </p:spTree>
    <p:extLst>
      <p:ext uri="{BB962C8B-B14F-4D97-AF65-F5344CB8AC3E}">
        <p14:creationId xmlns:p14="http://schemas.microsoft.com/office/powerpoint/2010/main" val="1629636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124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US" sz="4000" b="1" dirty="0"/>
          </a:p>
          <a:p>
            <a:pPr lvl="1"/>
            <a:r>
              <a:rPr lang="en-US" sz="3500" b="1" dirty="0" smtClean="0"/>
              <a:t>Tile class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6434" y="1676400"/>
            <a:ext cx="5711131" cy="3071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321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124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US" sz="4000" b="1" dirty="0"/>
          </a:p>
          <a:p>
            <a:pPr lvl="1"/>
            <a:r>
              <a:rPr lang="en-US" sz="3500" b="1" dirty="0" smtClean="0"/>
              <a:t>TileList class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806" y="1905000"/>
            <a:ext cx="7222388" cy="372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57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124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US" sz="4000" b="1" dirty="0"/>
          </a:p>
          <a:p>
            <a:pPr lvl="1"/>
            <a:r>
              <a:rPr lang="en-US" sz="3500" b="1" dirty="0" smtClean="0"/>
              <a:t>TileMap class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650" y="1905000"/>
            <a:ext cx="8140700" cy="3595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915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32470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US" sz="4000" b="1" dirty="0"/>
          </a:p>
          <a:p>
            <a:pPr lvl="1"/>
            <a:r>
              <a:rPr lang="en-AU" sz="3500" b="1" dirty="0" smtClean="0"/>
              <a:t>How TileMap draws itself</a:t>
            </a:r>
            <a:endParaRPr lang="en-US" sz="3500" b="1" dirty="0" smtClean="0"/>
          </a:p>
          <a:p>
            <a:pPr marL="1657350" lvl="2" indent="-742950">
              <a:buFont typeface="Arial" panose="020B0604020202020204" pitchFamily="34" charset="0"/>
              <a:buChar char="•"/>
            </a:pPr>
            <a:endParaRPr lang="en-US" sz="2500" dirty="0" smtClean="0"/>
          </a:p>
          <a:p>
            <a:pPr marL="1657350" lvl="2" indent="-742950">
              <a:buFont typeface="Arial" panose="020B0604020202020204" pitchFamily="34" charset="0"/>
              <a:buChar char="•"/>
            </a:pPr>
            <a:r>
              <a:rPr lang="en-US" sz="2500" dirty="0" smtClean="0"/>
              <a:t>For each cell in the map array (the 2D array of ints)</a:t>
            </a:r>
          </a:p>
          <a:p>
            <a:pPr marL="2114550" lvl="3" indent="-742950">
              <a:buFont typeface="Arial" panose="020B0604020202020204" pitchFamily="34" charset="0"/>
              <a:buChar char="•"/>
            </a:pPr>
            <a:r>
              <a:rPr lang="en-US" sz="2000" dirty="0" smtClean="0"/>
              <a:t>Use the value in the cell to retrieve the associated bitmap</a:t>
            </a:r>
          </a:p>
          <a:p>
            <a:pPr marL="2114550" lvl="3" indent="-742950">
              <a:buFont typeface="Arial" panose="020B0604020202020204" pitchFamily="34" charset="0"/>
              <a:buChar char="•"/>
            </a:pPr>
            <a:r>
              <a:rPr lang="en-US" sz="2000" dirty="0" smtClean="0"/>
              <a:t>Use TileList::</a:t>
            </a:r>
            <a:r>
              <a:rPr lang="en-US" sz="2000" dirty="0" err="1" smtClean="0"/>
              <a:t>GetTileBitmap</a:t>
            </a:r>
            <a:r>
              <a:rPr lang="en-US" sz="2000" dirty="0" smtClean="0"/>
              <a:t>(</a:t>
            </a:r>
            <a:r>
              <a:rPr lang="en-US" sz="2000" dirty="0" err="1" smtClean="0"/>
              <a:t>int</a:t>
            </a:r>
            <a:r>
              <a:rPr lang="en-US" sz="2000" dirty="0" smtClean="0"/>
              <a:t> tileIndex) to get the Bitmap^</a:t>
            </a:r>
          </a:p>
          <a:p>
            <a:pPr marL="2114550" lvl="3" indent="-742950">
              <a:buFont typeface="Arial" panose="020B0604020202020204" pitchFamily="34" charset="0"/>
              <a:buChar char="•"/>
            </a:pPr>
            <a:r>
              <a:rPr lang="en-US" sz="2000" dirty="0" smtClean="0"/>
              <a:t>Compute the location for this tile on the canvas</a:t>
            </a:r>
          </a:p>
          <a:p>
            <a:pPr marL="2114550" lvl="3" indent="-742950">
              <a:buFont typeface="Arial" panose="020B0604020202020204" pitchFamily="34" charset="0"/>
              <a:buChar char="•"/>
            </a:pPr>
            <a:r>
              <a:rPr lang="en-US" sz="2000" dirty="0" smtClean="0"/>
              <a:t>Draw the bitmap to the canvas at that location</a:t>
            </a:r>
          </a:p>
        </p:txBody>
      </p:sp>
    </p:spTree>
    <p:extLst>
      <p:ext uri="{BB962C8B-B14F-4D97-AF65-F5344CB8AC3E}">
        <p14:creationId xmlns:p14="http://schemas.microsoft.com/office/powerpoint/2010/main" val="1740436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124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US" sz="4000" b="1" dirty="0"/>
          </a:p>
          <a:p>
            <a:pPr lvl="1"/>
            <a:r>
              <a:rPr lang="en-US" sz="3500" b="1" dirty="0" smtClean="0"/>
              <a:t>Task 1 – random map</a:t>
            </a:r>
            <a:endParaRPr lang="en-US" sz="35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386" y="1828800"/>
            <a:ext cx="6457227" cy="4697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365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39395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US" sz="4000" b="1" dirty="0"/>
          </a:p>
          <a:p>
            <a:pPr lvl="1"/>
            <a:r>
              <a:rPr lang="en-US" sz="3500" b="1" dirty="0" smtClean="0"/>
              <a:t>You need to</a:t>
            </a:r>
            <a:r>
              <a:rPr lang="mr-IN" sz="3500" b="1" dirty="0" smtClean="0"/>
              <a:t>…</a:t>
            </a:r>
            <a:endParaRPr lang="en-US" sz="3500" b="1" dirty="0" smtClean="0"/>
          </a:p>
          <a:p>
            <a:pPr marL="1657350" lvl="2" indent="-742950">
              <a:buFont typeface="Arial" panose="020B0604020202020204" pitchFamily="34" charset="0"/>
              <a:buChar char="•"/>
            </a:pPr>
            <a:endParaRPr lang="en-US" sz="2500" dirty="0" smtClean="0"/>
          </a:p>
          <a:p>
            <a:pPr marL="1657350" lvl="2" indent="-742950">
              <a:buFont typeface="Arial" panose="020B0604020202020204" pitchFamily="34" charset="0"/>
              <a:buChar char="•"/>
            </a:pPr>
            <a:r>
              <a:rPr lang="en-US" sz="2500" dirty="0" smtClean="0"/>
              <a:t>Create all the Tiles</a:t>
            </a:r>
          </a:p>
          <a:p>
            <a:pPr marL="1657350" lvl="2" indent="-742950">
              <a:buFont typeface="Arial" panose="020B0604020202020204" pitchFamily="34" charset="0"/>
              <a:buChar char="•"/>
            </a:pPr>
            <a:r>
              <a:rPr lang="en-US" sz="2500" dirty="0" smtClean="0"/>
              <a:t>Create a TileList and load it up with your </a:t>
            </a:r>
          </a:p>
          <a:p>
            <a:pPr lvl="2"/>
            <a:r>
              <a:rPr lang="en-US" sz="2500" dirty="0"/>
              <a:t>	</a:t>
            </a:r>
            <a:r>
              <a:rPr lang="en-US" sz="2500" dirty="0" smtClean="0"/>
              <a:t>prepared Tiles</a:t>
            </a:r>
          </a:p>
          <a:p>
            <a:pPr marL="1657350" lvl="2" indent="-742950">
              <a:buFont typeface="Arial" panose="020B0604020202020204" pitchFamily="34" charset="0"/>
              <a:buChar char="•"/>
            </a:pPr>
            <a:r>
              <a:rPr lang="en-US" sz="2500" dirty="0" smtClean="0"/>
              <a:t>Create a TileMap, passing in your prepared TileList</a:t>
            </a:r>
          </a:p>
          <a:p>
            <a:pPr marL="1657350" lvl="2" indent="-742950">
              <a:buFont typeface="Arial" panose="020B0604020202020204" pitchFamily="34" charset="0"/>
              <a:buChar char="•"/>
            </a:pPr>
            <a:r>
              <a:rPr lang="en-US" sz="2500" dirty="0" smtClean="0"/>
              <a:t>Write a method to randomly fill the TileMap’s map </a:t>
            </a:r>
          </a:p>
          <a:p>
            <a:pPr lvl="2"/>
            <a:r>
              <a:rPr lang="en-US" sz="2500" dirty="0"/>
              <a:t>	</a:t>
            </a:r>
            <a:r>
              <a:rPr lang="en-US" sz="2500" dirty="0" smtClean="0"/>
              <a:t>with integers 0 to n-1, where n is the number of Tiles</a:t>
            </a:r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839446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20159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US" sz="4000" b="1" dirty="0"/>
          </a:p>
          <a:p>
            <a:pPr lvl="1"/>
            <a:r>
              <a:rPr lang="en-US" sz="3500" b="1" dirty="0" smtClean="0"/>
              <a:t>Tiles</a:t>
            </a:r>
            <a:endParaRPr lang="en-US" sz="3500" b="1" dirty="0"/>
          </a:p>
          <a:p>
            <a:pPr lvl="1"/>
            <a:endParaRPr lang="en-US" sz="2500" dirty="0"/>
          </a:p>
          <a:p>
            <a:pPr marL="1657350" lvl="2" indent="-742950">
              <a:buFont typeface="Arial" panose="020B0604020202020204" pitchFamily="34" charset="0"/>
              <a:buChar char="•"/>
            </a:pPr>
            <a:endParaRPr lang="en-US" sz="2500" dirty="0"/>
          </a:p>
        </p:txBody>
      </p:sp>
      <p:pic>
        <p:nvPicPr>
          <p:cNvPr id="5" name="Picture 5" descr="TerrainsBefore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131344" y="1600200"/>
            <a:ext cx="2881312" cy="2881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639720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124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US" sz="4000" b="1" dirty="0"/>
          </a:p>
          <a:p>
            <a:pPr lvl="1"/>
            <a:r>
              <a:rPr lang="en-US" sz="3500" b="1" dirty="0" smtClean="0"/>
              <a:t>Task 2 – map from file</a:t>
            </a:r>
            <a:endParaRPr lang="en-US" sz="35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650" y="1905000"/>
            <a:ext cx="8140700" cy="3595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136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124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US" sz="4000" b="1" dirty="0"/>
          </a:p>
          <a:p>
            <a:pPr lvl="1"/>
            <a:r>
              <a:rPr lang="en-US" sz="3500" b="1" dirty="0" smtClean="0"/>
              <a:t>Task 2 – map from file</a:t>
            </a:r>
            <a:endParaRPr lang="en-US" sz="35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1816" y="1752600"/>
            <a:ext cx="6200367" cy="395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98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124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US" sz="4000" b="1" dirty="0"/>
          </a:p>
          <a:p>
            <a:pPr lvl="1"/>
            <a:r>
              <a:rPr lang="en-US" sz="3500" b="1" dirty="0" smtClean="0"/>
              <a:t>Task 2 – map from file</a:t>
            </a:r>
            <a:endParaRPr lang="en-US" sz="35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3152" y="1676400"/>
            <a:ext cx="6677696" cy="4832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499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124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US" sz="4000" b="1" dirty="0"/>
          </a:p>
          <a:p>
            <a:pPr lvl="1"/>
            <a:r>
              <a:rPr lang="en-US" sz="3500" b="1" dirty="0" smtClean="0"/>
              <a:t>Task 2 – map from file</a:t>
            </a:r>
            <a:endParaRPr lang="en-US" sz="35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828800"/>
            <a:ext cx="6459794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0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124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US" sz="4000" b="1" dirty="0"/>
          </a:p>
          <a:p>
            <a:pPr lvl="1"/>
            <a:r>
              <a:rPr lang="en-US" sz="3500" b="1" dirty="0" smtClean="0"/>
              <a:t>Task 2 – map from file</a:t>
            </a:r>
            <a:endParaRPr lang="en-US" sz="35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517" y="2057400"/>
            <a:ext cx="7864965" cy="231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34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124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US" sz="4000" b="1" dirty="0"/>
          </a:p>
          <a:p>
            <a:pPr lvl="1"/>
            <a:r>
              <a:rPr lang="en-US" sz="3500" b="1" dirty="0" smtClean="0"/>
              <a:t>Task 2 – map from file</a:t>
            </a:r>
            <a:endParaRPr lang="en-US" sz="35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2900" y="1600200"/>
            <a:ext cx="5918200" cy="4628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415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20159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US" sz="4000" b="1" dirty="0"/>
          </a:p>
          <a:p>
            <a:pPr lvl="1"/>
            <a:r>
              <a:rPr lang="en-US" sz="3500" b="1" dirty="0" smtClean="0"/>
              <a:t>Tile based</a:t>
            </a:r>
            <a:endParaRPr lang="en-US" sz="3500" b="1" dirty="0"/>
          </a:p>
          <a:p>
            <a:pPr lvl="1"/>
            <a:endParaRPr lang="en-US" sz="2500" dirty="0"/>
          </a:p>
          <a:p>
            <a:pPr marL="1657350" lvl="2" indent="-742950">
              <a:buFont typeface="Arial" panose="020B0604020202020204" pitchFamily="34" charset="0"/>
              <a:buChar char="•"/>
            </a:pPr>
            <a:endParaRPr lang="en-US" sz="2500" dirty="0"/>
          </a:p>
        </p:txBody>
      </p:sp>
      <p:pic>
        <p:nvPicPr>
          <p:cNvPr id="4" name="Picture 3" descr="demo11_scrolli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27993" y="1676400"/>
            <a:ext cx="5688013" cy="4264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837242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20159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US" sz="4000" b="1" dirty="0"/>
          </a:p>
          <a:p>
            <a:pPr lvl="1"/>
            <a:r>
              <a:rPr lang="en-US" sz="3500" b="1" dirty="0" smtClean="0"/>
              <a:t>Tile based</a:t>
            </a:r>
            <a:endParaRPr lang="en-US" sz="3500" b="1" dirty="0"/>
          </a:p>
          <a:p>
            <a:pPr lvl="1"/>
            <a:endParaRPr lang="en-US" sz="2500" dirty="0"/>
          </a:p>
          <a:p>
            <a:pPr marL="1657350" lvl="2" indent="-742950">
              <a:buFont typeface="Arial" panose="020B0604020202020204" pitchFamily="34" charset="0"/>
              <a:buChar char="•"/>
            </a:pPr>
            <a:endParaRPr lang="en-US" sz="2500" dirty="0"/>
          </a:p>
        </p:txBody>
      </p:sp>
      <p:pic>
        <p:nvPicPr>
          <p:cNvPr id="5" name="Picture 5" descr="bof2"/>
          <p:cNvPicPr>
            <a:picLocks noChangeAspect="1" noChangeArrowheads="1"/>
          </p:cNvPicPr>
          <p:nvPr/>
        </p:nvPicPr>
        <p:blipFill rotWithShape="1">
          <a:blip r:embed="rId3" cstate="print"/>
          <a:srcRect b="2017"/>
          <a:stretch/>
        </p:blipFill>
        <p:spPr bwMode="auto">
          <a:xfrm>
            <a:off x="1403350" y="1700213"/>
            <a:ext cx="5976938" cy="4395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173397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20159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US" sz="4000" b="1" dirty="0"/>
          </a:p>
          <a:p>
            <a:pPr lvl="1"/>
            <a:r>
              <a:rPr lang="en-US" sz="3500" b="1" dirty="0" smtClean="0"/>
              <a:t>Tile based</a:t>
            </a:r>
            <a:endParaRPr lang="en-US" sz="3500" b="1" dirty="0"/>
          </a:p>
          <a:p>
            <a:pPr lvl="1"/>
            <a:endParaRPr lang="en-US" sz="2500" dirty="0"/>
          </a:p>
          <a:p>
            <a:pPr marL="1657350" lvl="2" indent="-742950">
              <a:buFont typeface="Arial" panose="020B0604020202020204" pitchFamily="34" charset="0"/>
              <a:buChar char="•"/>
            </a:pPr>
            <a:endParaRPr lang="en-US" sz="2500" dirty="0"/>
          </a:p>
        </p:txBody>
      </p:sp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67656" y="1676400"/>
            <a:ext cx="6008687" cy="4506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695642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20159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US" sz="4000" b="1" dirty="0"/>
          </a:p>
          <a:p>
            <a:pPr lvl="1"/>
            <a:r>
              <a:rPr lang="en-US" sz="3500" b="1" dirty="0" smtClean="0"/>
              <a:t>Tile based</a:t>
            </a:r>
            <a:endParaRPr lang="en-US" sz="3500" b="1" dirty="0"/>
          </a:p>
          <a:p>
            <a:pPr lvl="1"/>
            <a:endParaRPr lang="en-US" sz="2500" dirty="0"/>
          </a:p>
          <a:p>
            <a:pPr marL="1657350" lvl="2" indent="-742950">
              <a:buFont typeface="Arial" panose="020B0604020202020204" pitchFamily="34" charset="0"/>
              <a:buChar char="•"/>
            </a:pPr>
            <a:endParaRPr lang="en-US" sz="2500" dirty="0"/>
          </a:p>
        </p:txBody>
      </p:sp>
      <p:pic>
        <p:nvPicPr>
          <p:cNvPr id="5" name="Picture 5" descr="hmm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1548606" y="1676400"/>
            <a:ext cx="6046787" cy="453548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50693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20159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US" sz="4000" b="1" dirty="0"/>
          </a:p>
          <a:p>
            <a:pPr lvl="1"/>
            <a:r>
              <a:rPr lang="en-US" sz="3500" b="1" dirty="0" smtClean="0"/>
              <a:t>Tile based</a:t>
            </a:r>
            <a:endParaRPr lang="en-US" sz="3500" b="1" dirty="0"/>
          </a:p>
          <a:p>
            <a:pPr lvl="1"/>
            <a:endParaRPr lang="en-US" sz="2500" dirty="0"/>
          </a:p>
          <a:p>
            <a:pPr marL="1657350" lvl="2" indent="-742950">
              <a:buFont typeface="Arial" panose="020B0604020202020204" pitchFamily="34" charset="0"/>
              <a:buChar char="•"/>
            </a:pPr>
            <a:endParaRPr lang="en-US" sz="2500" dirty="0"/>
          </a:p>
        </p:txBody>
      </p:sp>
      <p:pic>
        <p:nvPicPr>
          <p:cNvPr id="4" name="Picture 5" descr="21942-1-2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62060" y="1600200"/>
            <a:ext cx="6419880" cy="481491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864304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20159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US" sz="4000" b="1" dirty="0"/>
          </a:p>
          <a:p>
            <a:pPr lvl="1"/>
            <a:r>
              <a:rPr lang="en-US" sz="3500" b="1" dirty="0" smtClean="0"/>
              <a:t>Tile based – side view</a:t>
            </a:r>
            <a:endParaRPr lang="en-US" sz="3500" b="1" dirty="0"/>
          </a:p>
          <a:p>
            <a:pPr lvl="1"/>
            <a:endParaRPr lang="en-US" sz="2500" dirty="0"/>
          </a:p>
          <a:p>
            <a:pPr marL="1657350" lvl="2" indent="-742950">
              <a:buFont typeface="Arial" panose="020B0604020202020204" pitchFamily="34" charset="0"/>
              <a:buChar char="•"/>
            </a:pPr>
            <a:endParaRPr lang="en-US" sz="2500" dirty="0"/>
          </a:p>
        </p:txBody>
      </p:sp>
      <p:grpSp>
        <p:nvGrpSpPr>
          <p:cNvPr id="2" name="Group 1"/>
          <p:cNvGrpSpPr/>
          <p:nvPr/>
        </p:nvGrpSpPr>
        <p:grpSpPr>
          <a:xfrm>
            <a:off x="1005863" y="1600200"/>
            <a:ext cx="7132273" cy="4752256"/>
            <a:chOff x="625839" y="1564387"/>
            <a:chExt cx="7132273" cy="4752256"/>
          </a:xfrm>
        </p:grpSpPr>
        <p:pic>
          <p:nvPicPr>
            <p:cNvPr id="5" name="Picture 14" descr="SMBA4_4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>
            <a:xfrm>
              <a:off x="625839" y="1564387"/>
              <a:ext cx="3490912" cy="232727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6" name="Picture 15" descr="SMBA4_1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>
            <a:xfrm>
              <a:off x="4267200" y="1564387"/>
              <a:ext cx="3490912" cy="232727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7" name="Picture 16" descr="1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>
            <a:xfrm>
              <a:off x="4267200" y="4003024"/>
              <a:ext cx="3490912" cy="231361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8" name="Picture 19" descr="smb4yoshihouse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625839" y="4003024"/>
              <a:ext cx="3490912" cy="231361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</p:pic>
      </p:grpSp>
    </p:spTree>
    <p:extLst>
      <p:ext uri="{BB962C8B-B14F-4D97-AF65-F5344CB8AC3E}">
        <p14:creationId xmlns:p14="http://schemas.microsoft.com/office/powerpoint/2010/main" val="713594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231</TotalTime>
  <Words>878</Words>
  <Application>Microsoft Macintosh PowerPoint</Application>
  <PresentationFormat>On-screen Show (4:3)</PresentationFormat>
  <Paragraphs>208</Paragraphs>
  <Slides>35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0" baseType="lpstr">
      <vt:lpstr>Arial</vt:lpstr>
      <vt:lpstr>Calibri</vt:lpstr>
      <vt:lpstr>Mangal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officegen</Company>
  <LinksUpToDate>false</LinksUpToDate>
  <SharedDoc>false</SharedDoc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officegen</dc:creator>
  <cp:lastModifiedBy>Grayson Orr (1000034561)</cp:lastModifiedBy>
  <cp:revision>30</cp:revision>
  <dcterms:created xsi:type="dcterms:W3CDTF">2019-07-01T01:08:56Z</dcterms:created>
  <dcterms:modified xsi:type="dcterms:W3CDTF">2019-08-30T09:22:46Z</dcterms:modified>
</cp:coreProperties>
</file>